
<file path=[Content_Types].xml><?xml version="1.0" encoding="utf-8"?>
<Types xmlns="http://schemas.openxmlformats.org/package/2006/content-types">
  <Default Extension="emf" ContentType="image/x-emf"/>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7"/>
  </p:notesMasterIdLst>
  <p:sldIdLst>
    <p:sldId id="257" r:id="rId2"/>
    <p:sldId id="353" r:id="rId3"/>
    <p:sldId id="350" r:id="rId4"/>
    <p:sldId id="351" r:id="rId5"/>
    <p:sldId id="349" r:id="rId6"/>
  </p:sldIdLst>
  <p:sldSz cx="12192000" cy="6858000"/>
  <p:notesSz cx="6858000" cy="9144000"/>
  <p:embeddedFontLst>
    <p:embeddedFont>
      <p:font typeface="Acumin Pro" panose="020B0504020202020204" pitchFamily="34" charset="77"/>
      <p:regular r:id="rId8"/>
      <p:bold r:id="rId9"/>
      <p:italic r:id="rId10"/>
      <p:boldItalic r:id="rId11"/>
    </p:embeddedFont>
    <p:embeddedFont>
      <p:font typeface="Acumin Pro ExtraCondensed" panose="020B0508020202020204" pitchFamily="34" charset="77"/>
      <p:regular r:id="rId12"/>
      <p:bold r:id="rId13"/>
      <p:italic r:id="rId14"/>
      <p:boldItalic r:id="rId15"/>
    </p:embeddedFont>
    <p:embeddedFont>
      <p:font typeface="Acumin Pro ExtraCondensed Smbd" panose="020B0708020202020204" pitchFamily="34" charset="77"/>
      <p:regular r:id="rId16"/>
      <p:bold r:id="rId17"/>
      <p:italic r:id="rId18"/>
      <p:boldItalic r:id="rId19"/>
    </p:embeddedFont>
    <p:embeddedFont>
      <p:font typeface="Acumin Pro Medium" panose="020F0502020204030204" pitchFamily="34" charset="0"/>
      <p:regular r:id="rId20"/>
      <p:bold r:id="rId21"/>
      <p:italic r:id="rId22"/>
      <p:boldItalic r:id="rId23"/>
    </p:embeddedFont>
    <p:embeddedFont>
      <p:font typeface="Acumin Pro Semibold" panose="020B0704020202020204" pitchFamily="34" charset="77"/>
      <p:regular r:id="rId24"/>
      <p:bold r:id="rId25"/>
      <p:italic r:id="rId26"/>
      <p:boldItalic r:id="rId27"/>
    </p:embeddedFont>
    <p:embeddedFont>
      <p:font typeface="Acumin Pro SemiCondensed" panose="020B0506020202020204" pitchFamily="34" charset="77"/>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United Sans Cd Md" panose="020F0502020204030204" pitchFamily="34" charset="0"/>
      <p:regular r:id="rId36"/>
      <p:bold r:id="rId37"/>
      <p:italic r:id="rId38"/>
      <p:boldItalic r:id="rId39"/>
    </p:embeddedFont>
    <p:embeddedFont>
      <p:font typeface="United Sans Rg Lt" pitchFamily="2" charset="77"/>
      <p:regular r:id="rId40"/>
    </p:embeddedFont>
    <p:embeddedFont>
      <p:font typeface="United Sans Rg Md" panose="020F0502020204030204" pitchFamily="34" charset="0"/>
      <p:regular r:id="rId41"/>
      <p:bold r:id="rId42"/>
      <p:italic r:id="rId43"/>
      <p:boldItalic r:id="rId4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9" autoAdjust="0"/>
    <p:restoredTop sz="85443"/>
  </p:normalViewPr>
  <p:slideViewPr>
    <p:cSldViewPr snapToGrid="0" snapToObjects="1">
      <p:cViewPr varScale="1">
        <p:scale>
          <a:sx n="92" d="100"/>
          <a:sy n="92" d="100"/>
        </p:scale>
        <p:origin x="976" y="1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font" Target="fonts/font19.fntdata"/><Relationship Id="rId39" Type="http://schemas.openxmlformats.org/officeDocument/2006/relationships/font" Target="fonts/font32.fntdata"/><Relationship Id="rId21" Type="http://schemas.openxmlformats.org/officeDocument/2006/relationships/font" Target="fonts/font14.fntdata"/><Relationship Id="rId34" Type="http://schemas.openxmlformats.org/officeDocument/2006/relationships/font" Target="fonts/font27.fntdata"/><Relationship Id="rId42" Type="http://schemas.openxmlformats.org/officeDocument/2006/relationships/font" Target="fonts/font35.fntdata"/><Relationship Id="rId47" Type="http://schemas.openxmlformats.org/officeDocument/2006/relationships/theme" Target="theme/theme1.xml"/><Relationship Id="rId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font" Target="fonts/font9.fntdata"/><Relationship Id="rId29"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font" Target="fonts/font17.fntdata"/><Relationship Id="rId32" Type="http://schemas.openxmlformats.org/officeDocument/2006/relationships/font" Target="fonts/font25.fntdata"/><Relationship Id="rId37" Type="http://schemas.openxmlformats.org/officeDocument/2006/relationships/font" Target="fonts/font30.fntdata"/><Relationship Id="rId40" Type="http://schemas.openxmlformats.org/officeDocument/2006/relationships/font" Target="fonts/font33.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font" Target="fonts/font16.fntdata"/><Relationship Id="rId28" Type="http://schemas.openxmlformats.org/officeDocument/2006/relationships/font" Target="fonts/font21.fntdata"/><Relationship Id="rId36" Type="http://schemas.openxmlformats.org/officeDocument/2006/relationships/font" Target="fonts/font29.fntdata"/><Relationship Id="rId10" Type="http://schemas.openxmlformats.org/officeDocument/2006/relationships/font" Target="fonts/font3.fntdata"/><Relationship Id="rId19" Type="http://schemas.openxmlformats.org/officeDocument/2006/relationships/font" Target="fonts/font12.fntdata"/><Relationship Id="rId31" Type="http://schemas.openxmlformats.org/officeDocument/2006/relationships/font" Target="fonts/font24.fntdata"/><Relationship Id="rId44" Type="http://schemas.openxmlformats.org/officeDocument/2006/relationships/font" Target="fonts/font37.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 Id="rId27" Type="http://schemas.openxmlformats.org/officeDocument/2006/relationships/font" Target="fonts/font20.fntdata"/><Relationship Id="rId30" Type="http://schemas.openxmlformats.org/officeDocument/2006/relationships/font" Target="fonts/font23.fntdata"/><Relationship Id="rId35" Type="http://schemas.openxmlformats.org/officeDocument/2006/relationships/font" Target="fonts/font28.fntdata"/><Relationship Id="rId43" Type="http://schemas.openxmlformats.org/officeDocument/2006/relationships/font" Target="fonts/font36.fntdata"/><Relationship Id="rId48" Type="http://schemas.openxmlformats.org/officeDocument/2006/relationships/tableStyles" Target="tableStyles.xml"/><Relationship Id="rId8"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font" Target="fonts/font18.fntdata"/><Relationship Id="rId33" Type="http://schemas.openxmlformats.org/officeDocument/2006/relationships/font" Target="fonts/font26.fntdata"/><Relationship Id="rId38" Type="http://schemas.openxmlformats.org/officeDocument/2006/relationships/font" Target="fonts/font31.fntdata"/><Relationship Id="rId46" Type="http://schemas.openxmlformats.org/officeDocument/2006/relationships/viewProps" Target="viewProps.xml"/><Relationship Id="rId20" Type="http://schemas.openxmlformats.org/officeDocument/2006/relationships/font" Target="fonts/font13.fntdata"/><Relationship Id="rId41" Type="http://schemas.openxmlformats.org/officeDocument/2006/relationships/font" Target="fonts/font34.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9/6/23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3</a:t>
            </a:fld>
            <a:endParaRPr lang="en-US"/>
          </a:p>
        </p:txBody>
      </p:sp>
    </p:spTree>
    <p:extLst>
      <p:ext uri="{BB962C8B-B14F-4D97-AF65-F5344CB8AC3E}">
        <p14:creationId xmlns:p14="http://schemas.microsoft.com/office/powerpoint/2010/main" val="2773181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5</a:t>
            </a:fld>
            <a:endParaRPr lang="en-US"/>
          </a:p>
        </p:txBody>
      </p:sp>
    </p:spTree>
    <p:extLst>
      <p:ext uri="{BB962C8B-B14F-4D97-AF65-F5344CB8AC3E}">
        <p14:creationId xmlns:p14="http://schemas.microsoft.com/office/powerpoint/2010/main" val="10072098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dirty="0">
                <a:latin typeface="United Sans Rg Md" pitchFamily="50" charset="0"/>
              </a:rPr>
              <a:t>123</a:t>
            </a:r>
            <a:endParaRPr lang="en-US" dirty="0"/>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9/6/23</a:t>
            </a:fld>
            <a:endParaRPr lang="en-US" dirty="0"/>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9/6/23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mindtools.com/ai4ff5e/how-good-are-your-listening-skills"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1853584"/>
          </a:xfrm>
        </p:spPr>
        <p:txBody>
          <a:bodyPr/>
          <a:lstStyle/>
          <a:p>
            <a:r>
              <a:rPr lang="en-US" sz="6600" dirty="0">
                <a:latin typeface="Acumin Pro ExtraCondensed"/>
              </a:rPr>
              <a:t>Listening – the other half of communication</a:t>
            </a: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693881"/>
            <a:ext cx="6801603" cy="338554"/>
          </a:xfrm>
        </p:spPr>
        <p:txBody>
          <a:bodyPr/>
          <a:lstStyle/>
          <a:p>
            <a:endParaRPr lang="en-US" dirty="0"/>
          </a:p>
        </p:txBody>
      </p:sp>
    </p:spTree>
    <p:extLst>
      <p:ext uri="{BB962C8B-B14F-4D97-AF65-F5344CB8AC3E}">
        <p14:creationId xmlns:p14="http://schemas.microsoft.com/office/powerpoint/2010/main" val="2708108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7BFFB-E66D-9687-3542-D99B9176A13C}"/>
              </a:ext>
            </a:extLst>
          </p:cNvPr>
          <p:cNvSpPr>
            <a:spLocks noGrp="1"/>
          </p:cNvSpPr>
          <p:nvPr>
            <p:ph type="ctrTitle"/>
          </p:nvPr>
        </p:nvSpPr>
        <p:spPr>
          <a:xfrm>
            <a:off x="2107520" y="437030"/>
            <a:ext cx="7988980" cy="569387"/>
          </a:xfrm>
        </p:spPr>
        <p:txBody>
          <a:bodyPr/>
          <a:lstStyle/>
          <a:p>
            <a:r>
              <a:rPr lang="en-US" sz="4000" dirty="0"/>
              <a:t>Introduction</a:t>
            </a:r>
            <a:endParaRPr lang="en-US" dirty="0"/>
          </a:p>
        </p:txBody>
      </p:sp>
      <p:sp>
        <p:nvSpPr>
          <p:cNvPr id="4" name="Text Placeholder 3">
            <a:extLst>
              <a:ext uri="{FF2B5EF4-FFF2-40B4-BE49-F238E27FC236}">
                <a16:creationId xmlns:a16="http://schemas.microsoft.com/office/drawing/2014/main" id="{91C11457-7553-F144-CE46-7ECB5CD0DC18}"/>
              </a:ext>
            </a:extLst>
          </p:cNvPr>
          <p:cNvSpPr>
            <a:spLocks noGrp="1"/>
          </p:cNvSpPr>
          <p:nvPr>
            <p:ph type="body" sz="quarter" idx="14"/>
          </p:nvPr>
        </p:nvSpPr>
        <p:spPr>
          <a:xfrm>
            <a:off x="1773383" y="1357745"/>
            <a:ext cx="9739744" cy="4509037"/>
          </a:xfrm>
        </p:spPr>
        <p:txBody>
          <a:bodyPr>
            <a:normAutofit lnSpcReduction="10000"/>
          </a:bodyPr>
          <a:lstStyle/>
          <a:p>
            <a:pPr algn="l"/>
            <a:r>
              <a:rPr lang="en-US" sz="2400" b="0" i="0" dirty="0">
                <a:effectLst/>
                <a:latin typeface="+mn-lt"/>
              </a:rPr>
              <a:t>For many of us, listening is the communication skill we use the most. Yet, many people listen poorly, and they rarely think to improve this important skill.</a:t>
            </a:r>
          </a:p>
          <a:p>
            <a:pPr marL="0" indent="0" algn="l">
              <a:buNone/>
            </a:pPr>
            <a:endParaRPr lang="en-US" sz="2400" b="0" i="0" dirty="0">
              <a:effectLst/>
              <a:latin typeface="+mn-lt"/>
            </a:endParaRPr>
          </a:p>
          <a:p>
            <a:pPr algn="l"/>
            <a:r>
              <a:rPr lang="en-US" sz="2400" b="0" i="0" dirty="0">
                <a:effectLst/>
                <a:latin typeface="+mn-lt"/>
              </a:rPr>
              <a:t>Poor listeners "hear" what's being said, but they rarely "listen" to the whole message.</a:t>
            </a:r>
          </a:p>
          <a:p>
            <a:pPr marL="0" indent="0" algn="l">
              <a:buNone/>
            </a:pPr>
            <a:endParaRPr lang="en-US" sz="2400" b="0" i="0" dirty="0">
              <a:effectLst/>
              <a:latin typeface="+mn-lt"/>
            </a:endParaRPr>
          </a:p>
          <a:p>
            <a:pPr algn="l"/>
            <a:r>
              <a:rPr lang="en-US" sz="2400" b="0" i="0" dirty="0">
                <a:effectLst/>
                <a:latin typeface="+mn-lt"/>
              </a:rPr>
              <a:t>They get distracted by their own thoughts or by what's going on around them, and they formulate their responses before the person who they're talking to has finished speaking. Because of this, they miss crucial information.</a:t>
            </a:r>
          </a:p>
          <a:p>
            <a:pPr marL="0" indent="0" algn="l">
              <a:buNone/>
            </a:pPr>
            <a:endParaRPr lang="en-US" sz="2400" b="0" i="0" dirty="0">
              <a:effectLst/>
              <a:latin typeface="+mn-lt"/>
            </a:endParaRPr>
          </a:p>
          <a:p>
            <a:pPr marL="0" indent="0" algn="r">
              <a:buNone/>
            </a:pPr>
            <a:r>
              <a:rPr lang="en-US" sz="1600" b="1" kern="0" dirty="0">
                <a:latin typeface="+mn-lt"/>
                <a:cs typeface="Times New Roman" panose="02020603050405020304" pitchFamily="18" charset="0"/>
              </a:rPr>
              <a:t>* Source: </a:t>
            </a:r>
            <a:r>
              <a:rPr lang="en-US" sz="1600" kern="0" dirty="0">
                <a:latin typeface="+mn-lt"/>
                <a:cs typeface="Times New Roman" panose="02020603050405020304" pitchFamily="18" charset="0"/>
              </a:rPr>
              <a:t>MindTools, https://</a:t>
            </a:r>
            <a:r>
              <a:rPr lang="en-US" sz="1600" kern="0" dirty="0" err="1">
                <a:latin typeface="+mn-lt"/>
                <a:cs typeface="Times New Roman" panose="02020603050405020304" pitchFamily="18" charset="0"/>
              </a:rPr>
              <a:t>www.mindtools.com</a:t>
            </a:r>
            <a:r>
              <a:rPr lang="en-US" sz="1600" kern="0" dirty="0">
                <a:latin typeface="+mn-lt"/>
                <a:cs typeface="Times New Roman" panose="02020603050405020304" pitchFamily="18" charset="0"/>
              </a:rPr>
              <a:t>/ai4ff5e/how-good-are-your-listening-skills</a:t>
            </a:r>
          </a:p>
          <a:p>
            <a:pPr marL="0" indent="0">
              <a:buNone/>
            </a:pPr>
            <a:endParaRPr lang="en-US" b="1" kern="0" dirty="0">
              <a:latin typeface="+mn-lt"/>
              <a:cs typeface="Times New Roman" panose="02020603050405020304" pitchFamily="18" charset="0"/>
            </a:endParaRPr>
          </a:p>
          <a:p>
            <a:pPr marL="0" indent="0">
              <a:buNone/>
            </a:pPr>
            <a:endParaRPr lang="en-US" b="1" kern="0" dirty="0">
              <a:latin typeface="+mn-lt"/>
              <a:cs typeface="Times New Roman" panose="02020603050405020304" pitchFamily="18" charset="0"/>
            </a:endParaRPr>
          </a:p>
          <a:p>
            <a:pPr marL="0" indent="0" algn="l">
              <a:buNone/>
            </a:pPr>
            <a:endParaRPr lang="en-US" sz="2400" b="0" i="0" dirty="0">
              <a:effectLst/>
              <a:latin typeface="+mn-lt"/>
            </a:endParaRPr>
          </a:p>
          <a:p>
            <a:endParaRPr lang="en-US" dirty="0"/>
          </a:p>
        </p:txBody>
      </p:sp>
      <p:sp>
        <p:nvSpPr>
          <p:cNvPr id="5" name="Slide Number Placeholder 4">
            <a:extLst>
              <a:ext uri="{FF2B5EF4-FFF2-40B4-BE49-F238E27FC236}">
                <a16:creationId xmlns:a16="http://schemas.microsoft.com/office/drawing/2014/main" id="{058E3D88-5A4B-4E6D-B34A-7100313487A1}"/>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1774090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C867C-8555-2FFE-EAB7-A269ECF2C85E}"/>
              </a:ext>
            </a:extLst>
          </p:cNvPr>
          <p:cNvSpPr>
            <a:spLocks noGrp="1"/>
          </p:cNvSpPr>
          <p:nvPr>
            <p:ph type="ctrTitle"/>
          </p:nvPr>
        </p:nvSpPr>
        <p:spPr>
          <a:xfrm>
            <a:off x="2107519" y="265240"/>
            <a:ext cx="9260135" cy="683264"/>
          </a:xfrm>
        </p:spPr>
        <p:txBody>
          <a:bodyPr/>
          <a:lstStyle/>
          <a:p>
            <a:r>
              <a:rPr lang="en-US" sz="4800" dirty="0"/>
              <a:t>Activity – How good are you listening skills?</a:t>
            </a:r>
            <a:r>
              <a:rPr lang="en-US" sz="4000" dirty="0"/>
              <a:t>	</a:t>
            </a:r>
          </a:p>
        </p:txBody>
      </p:sp>
      <p:sp>
        <p:nvSpPr>
          <p:cNvPr id="5" name="Slide Number Placeholder 4">
            <a:extLst>
              <a:ext uri="{FF2B5EF4-FFF2-40B4-BE49-F238E27FC236}">
                <a16:creationId xmlns:a16="http://schemas.microsoft.com/office/drawing/2014/main" id="{70A948FF-C19E-A562-79C2-ED4C59FC80CD}"/>
              </a:ext>
            </a:extLst>
          </p:cNvPr>
          <p:cNvSpPr>
            <a:spLocks noGrp="1"/>
          </p:cNvSpPr>
          <p:nvPr>
            <p:ph type="sldNum" sz="quarter" idx="12"/>
          </p:nvPr>
        </p:nvSpPr>
        <p:spPr/>
        <p:txBody>
          <a:bodyPr/>
          <a:lstStyle/>
          <a:p>
            <a:fld id="{8A7A6979-0714-4377-B894-6BE4C2D6E202}" type="slidenum">
              <a:rPr lang="en-US" smtClean="0"/>
              <a:pPr/>
              <a:t>3</a:t>
            </a:fld>
            <a:endParaRPr lang="en-US" dirty="0"/>
          </a:p>
        </p:txBody>
      </p:sp>
      <p:sp>
        <p:nvSpPr>
          <p:cNvPr id="3" name="TextBox 2">
            <a:extLst>
              <a:ext uri="{FF2B5EF4-FFF2-40B4-BE49-F238E27FC236}">
                <a16:creationId xmlns:a16="http://schemas.microsoft.com/office/drawing/2014/main" id="{27E4D84E-C534-B3F5-5A2F-46D6EAD6C414}"/>
              </a:ext>
            </a:extLst>
          </p:cNvPr>
          <p:cNvSpPr txBox="1"/>
          <p:nvPr/>
        </p:nvSpPr>
        <p:spPr>
          <a:xfrm>
            <a:off x="1753849" y="1268225"/>
            <a:ext cx="9898963" cy="5579989"/>
          </a:xfrm>
          <a:prstGeom prst="rect">
            <a:avLst/>
          </a:prstGeom>
          <a:noFill/>
        </p:spPr>
        <p:txBody>
          <a:bodyPr wrap="square" rtlCol="0">
            <a:spAutoFit/>
          </a:bodyPr>
          <a:lstStyle/>
          <a:p>
            <a:pPr marL="457200" indent="-457200">
              <a:lnSpc>
                <a:spcPct val="115000"/>
              </a:lnSpc>
              <a:buFont typeface="Arial" panose="020B0604020202020204" pitchFamily="34" charset="0"/>
              <a:buChar char="•"/>
            </a:pPr>
            <a:r>
              <a:rPr lang="en-US" sz="2800" kern="0" dirty="0">
                <a:effectLst/>
                <a:ea typeface="Calibri" panose="020F0502020204030204" pitchFamily="34" charset="0"/>
                <a:cs typeface="Times New Roman" panose="02020603050405020304" pitchFamily="18" charset="0"/>
              </a:rPr>
              <a:t>Quick Listening Quiz </a:t>
            </a:r>
            <a:r>
              <a:rPr lang="en-US" sz="2800" kern="0" dirty="0">
                <a:solidFill>
                  <a:srgbClr val="0070C0"/>
                </a:solidFill>
                <a:effectLst/>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https://www.mindtools.com/ai4ff5e/how-good-are-your-listening-skills</a:t>
            </a:r>
            <a:endParaRPr lang="en-US" sz="2800" kern="0" dirty="0">
              <a:solidFill>
                <a:srgbClr val="0070C0"/>
              </a:solidFill>
              <a:ea typeface="Calibri" panose="020F0502020204030204" pitchFamily="34" charset="0"/>
              <a:cs typeface="Times New Roman" panose="02020603050405020304" pitchFamily="18" charset="0"/>
            </a:endParaRPr>
          </a:p>
          <a:p>
            <a:pPr marL="914400" lvl="1" indent="-457200">
              <a:lnSpc>
                <a:spcPct val="115000"/>
              </a:lnSpc>
              <a:buFont typeface="Arial" panose="020B0604020202020204" pitchFamily="34" charset="0"/>
              <a:buChar char="•"/>
            </a:pPr>
            <a:r>
              <a:rPr lang="en-US" sz="2400" kern="0" dirty="0">
                <a:solidFill>
                  <a:schemeClr val="bg1"/>
                </a:solidFill>
                <a:effectLst/>
                <a:ea typeface="Calibri" panose="020F0502020204030204" pitchFamily="34" charset="0"/>
                <a:cs typeface="Times New Roman" panose="02020603050405020304" pitchFamily="18" charset="0"/>
              </a:rPr>
              <a:t>Calculate your tota</a:t>
            </a:r>
            <a:r>
              <a:rPr lang="en-US" sz="2400" kern="0" dirty="0">
                <a:solidFill>
                  <a:schemeClr val="bg1"/>
                </a:solidFill>
                <a:ea typeface="Calibri" panose="020F0502020204030204" pitchFamily="34" charset="0"/>
                <a:cs typeface="Times New Roman" panose="02020603050405020304" pitchFamily="18" charset="0"/>
              </a:rPr>
              <a:t>l</a:t>
            </a:r>
          </a:p>
          <a:p>
            <a:pPr lvl="1">
              <a:lnSpc>
                <a:spcPct val="115000"/>
              </a:lnSpc>
            </a:pPr>
            <a:endParaRPr lang="en-US" sz="2400" kern="0" dirty="0">
              <a:solidFill>
                <a:schemeClr val="bg1"/>
              </a:solidFill>
              <a:effectLst/>
              <a:ea typeface="Calibri" panose="020F0502020204030204" pitchFamily="34" charset="0"/>
              <a:cs typeface="Times New Roman" panose="02020603050405020304" pitchFamily="18" charset="0"/>
            </a:endParaRPr>
          </a:p>
          <a:p>
            <a:pPr marL="457200" indent="-457200">
              <a:lnSpc>
                <a:spcPct val="115000"/>
              </a:lnSpc>
              <a:buFont typeface="Arial" panose="020B0604020202020204" pitchFamily="34" charset="0"/>
              <a:buChar char="•"/>
            </a:pPr>
            <a:r>
              <a:rPr lang="en-US" sz="2800" b="0" i="0" dirty="0">
                <a:effectLst/>
              </a:rPr>
              <a:t>Preparing to Listen (Questions 1, 3, 14)</a:t>
            </a:r>
          </a:p>
          <a:p>
            <a:pPr marL="457200" indent="-457200">
              <a:lnSpc>
                <a:spcPct val="115000"/>
              </a:lnSpc>
              <a:buFont typeface="Arial" panose="020B0604020202020204" pitchFamily="34" charset="0"/>
              <a:buChar char="•"/>
            </a:pPr>
            <a:r>
              <a:rPr lang="en-US" sz="2800" b="0" i="0" dirty="0">
                <a:effectLst/>
              </a:rPr>
              <a:t>Active Listening (Questions 5, 7, 8, 9, 10, 11, 12)</a:t>
            </a:r>
            <a:endParaRPr lang="en-US" sz="2800" kern="0" dirty="0">
              <a:ea typeface="Calibri" panose="020F0502020204030204" pitchFamily="34" charset="0"/>
              <a:cs typeface="Times New Roman" panose="02020603050405020304" pitchFamily="18" charset="0"/>
            </a:endParaRPr>
          </a:p>
          <a:p>
            <a:pPr marL="457200" indent="-457200">
              <a:lnSpc>
                <a:spcPct val="115000"/>
              </a:lnSpc>
              <a:buFont typeface="Arial" panose="020B0604020202020204" pitchFamily="34" charset="0"/>
              <a:buChar char="•"/>
            </a:pPr>
            <a:r>
              <a:rPr lang="en-US" sz="2800" b="0" i="0" dirty="0">
                <a:effectLst/>
              </a:rPr>
              <a:t>Empathic Listening (Questions 2, 4, 6, 13)</a:t>
            </a:r>
            <a:endParaRPr lang="en-US" sz="2800" kern="0" dirty="0">
              <a:effectLst/>
              <a:ea typeface="Calibri" panose="020F0502020204030204" pitchFamily="34" charset="0"/>
              <a:cs typeface="Times New Roman" panose="02020603050405020304" pitchFamily="18" charset="0"/>
            </a:endParaRPr>
          </a:p>
          <a:p>
            <a:pPr>
              <a:lnSpc>
                <a:spcPct val="115000"/>
              </a:lnSpc>
            </a:pPr>
            <a:endParaRPr lang="en-US" sz="2800" kern="100" dirty="0">
              <a:effectLst/>
              <a:ea typeface="Calibri" panose="020F0502020204030204" pitchFamily="34" charset="0"/>
              <a:cs typeface="Times New Roman" panose="02020603050405020304" pitchFamily="18" charset="0"/>
            </a:endParaRPr>
          </a:p>
          <a:p>
            <a:pPr algn="r"/>
            <a:r>
              <a:rPr lang="en-US" sz="1600" b="1" kern="0" dirty="0">
                <a:cs typeface="Times New Roman" panose="02020603050405020304" pitchFamily="18" charset="0"/>
              </a:rPr>
              <a:t>* Source: </a:t>
            </a:r>
            <a:r>
              <a:rPr lang="en-US" sz="1600" kern="0" dirty="0">
                <a:cs typeface="Times New Roman" panose="02020603050405020304" pitchFamily="18" charset="0"/>
              </a:rPr>
              <a:t>MindTools, https://</a:t>
            </a:r>
            <a:r>
              <a:rPr lang="en-US" sz="1600" kern="0" dirty="0" err="1">
                <a:cs typeface="Times New Roman" panose="02020603050405020304" pitchFamily="18" charset="0"/>
              </a:rPr>
              <a:t>www.mindtools.com</a:t>
            </a:r>
            <a:r>
              <a:rPr lang="en-US" sz="1600" kern="0" dirty="0">
                <a:cs typeface="Times New Roman" panose="02020603050405020304" pitchFamily="18" charset="0"/>
              </a:rPr>
              <a:t>/ai4ff5e/how-good-are-your-listening-skills</a:t>
            </a:r>
          </a:p>
          <a:p>
            <a:endParaRPr lang="en-US" sz="2000" b="1" kern="0" dirty="0">
              <a:cs typeface="Times New Roman" panose="02020603050405020304" pitchFamily="18" charset="0"/>
            </a:endParaRPr>
          </a:p>
          <a:p>
            <a:endParaRPr lang="en-US" sz="2000" b="1" kern="0" dirty="0">
              <a:cs typeface="Times New Roman" panose="02020603050405020304" pitchFamily="18" charset="0"/>
            </a:endParaRPr>
          </a:p>
          <a:p>
            <a:endParaRPr lang="en-US" dirty="0"/>
          </a:p>
        </p:txBody>
      </p:sp>
    </p:spTree>
    <p:extLst>
      <p:ext uri="{BB962C8B-B14F-4D97-AF65-F5344CB8AC3E}">
        <p14:creationId xmlns:p14="http://schemas.microsoft.com/office/powerpoint/2010/main" val="62886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8AB06A-6B63-9A84-6282-A333F77AFEA1}"/>
              </a:ext>
            </a:extLst>
          </p:cNvPr>
          <p:cNvSpPr>
            <a:spLocks noGrp="1"/>
          </p:cNvSpPr>
          <p:nvPr>
            <p:ph type="ctrTitle"/>
          </p:nvPr>
        </p:nvSpPr>
        <p:spPr>
          <a:xfrm>
            <a:off x="2101510" y="370921"/>
            <a:ext cx="7988980" cy="626325"/>
          </a:xfrm>
        </p:spPr>
        <p:txBody>
          <a:bodyPr/>
          <a:lstStyle/>
          <a:p>
            <a:r>
              <a:rPr lang="en-US" sz="4400" dirty="0"/>
              <a:t>Key Points</a:t>
            </a:r>
          </a:p>
        </p:txBody>
      </p:sp>
      <p:sp>
        <p:nvSpPr>
          <p:cNvPr id="8" name="Text Placeholder 7">
            <a:extLst>
              <a:ext uri="{FF2B5EF4-FFF2-40B4-BE49-F238E27FC236}">
                <a16:creationId xmlns:a16="http://schemas.microsoft.com/office/drawing/2014/main" id="{7F04D1FD-8ED5-3852-A64C-81F9064A7CFF}"/>
              </a:ext>
            </a:extLst>
          </p:cNvPr>
          <p:cNvSpPr>
            <a:spLocks noGrp="1"/>
          </p:cNvSpPr>
          <p:nvPr>
            <p:ph type="body" sz="quarter" idx="14"/>
          </p:nvPr>
        </p:nvSpPr>
        <p:spPr>
          <a:xfrm>
            <a:off x="1749713" y="1233305"/>
            <a:ext cx="9761667" cy="4940611"/>
          </a:xfrm>
        </p:spPr>
        <p:txBody>
          <a:bodyPr>
            <a:normAutofit fontScale="70000" lnSpcReduction="20000"/>
          </a:bodyPr>
          <a:lstStyle/>
          <a:p>
            <a:pPr marL="0" indent="0">
              <a:buNone/>
            </a:pPr>
            <a:endParaRPr lang="en-US" sz="3000" b="1" kern="0" dirty="0">
              <a:latin typeface="+mn-lt"/>
              <a:ea typeface="Times New Roman" panose="02020603050405020304" pitchFamily="18" charset="0"/>
              <a:cs typeface="Times New Roman" panose="02020603050405020304" pitchFamily="18" charset="0"/>
            </a:endParaRPr>
          </a:p>
          <a:p>
            <a:pPr algn="l"/>
            <a:r>
              <a:rPr lang="en-US" sz="3000" b="0" i="0" dirty="0">
                <a:effectLst/>
                <a:latin typeface="+mn-lt"/>
              </a:rPr>
              <a:t>When you have good listening skills, you not only "hear" what's being said, you listen to the whole message as well. Because of this, you enable others to express themselves fully.</a:t>
            </a:r>
          </a:p>
          <a:p>
            <a:pPr algn="l"/>
            <a:endParaRPr lang="en-US" sz="3000" b="0" i="0" dirty="0">
              <a:effectLst/>
              <a:latin typeface="+mn-lt"/>
            </a:endParaRPr>
          </a:p>
          <a:p>
            <a:pPr algn="l"/>
            <a:r>
              <a:rPr lang="en-US" sz="3000" b="0" i="0" dirty="0">
                <a:effectLst/>
                <a:latin typeface="+mn-lt"/>
              </a:rPr>
              <a:t>When you need to listen, make sure that you're prepared, and that things in your environment will not distract you. Also, do what you can to put people at ease.</a:t>
            </a:r>
          </a:p>
          <a:p>
            <a:pPr algn="l"/>
            <a:endParaRPr lang="en-US" sz="3000" b="0" i="0" dirty="0">
              <a:effectLst/>
              <a:latin typeface="+mn-lt"/>
            </a:endParaRPr>
          </a:p>
          <a:p>
            <a:pPr algn="l"/>
            <a:r>
              <a:rPr lang="en-US" sz="3000" b="0" i="0" dirty="0">
                <a:effectLst/>
                <a:latin typeface="+mn-lt"/>
              </a:rPr>
              <a:t>Next, use active listening techniques so that you give people your full attention, and look out for the nonverbal elements of their message.</a:t>
            </a:r>
          </a:p>
          <a:p>
            <a:pPr algn="l"/>
            <a:endParaRPr lang="en-US" sz="3000" b="0" i="0" dirty="0">
              <a:effectLst/>
              <a:latin typeface="+mn-lt"/>
            </a:endParaRPr>
          </a:p>
          <a:p>
            <a:pPr algn="l"/>
            <a:r>
              <a:rPr lang="en-US" sz="3000" b="0" i="0" dirty="0">
                <a:effectLst/>
                <a:latin typeface="+mn-lt"/>
              </a:rPr>
              <a:t>Finally, take your listening skills to the next level with empathic listening. When appropriate, embrace silence and make an effort to see things from other people's perspectives.</a:t>
            </a:r>
          </a:p>
          <a:p>
            <a:pPr marL="0" indent="0">
              <a:buNone/>
            </a:pPr>
            <a:endParaRPr lang="en-US" sz="2400" b="1" kern="0" dirty="0">
              <a:effectLst/>
              <a:latin typeface="+mn-lt"/>
              <a:ea typeface="Times New Roman" panose="02020603050405020304" pitchFamily="18" charset="0"/>
              <a:cs typeface="Times New Roman" panose="02020603050405020304" pitchFamily="18" charset="0"/>
            </a:endParaRPr>
          </a:p>
          <a:p>
            <a:pPr marL="0" indent="0">
              <a:buNone/>
            </a:pPr>
            <a:endParaRPr lang="en-US" sz="2400" b="1" kern="0" dirty="0">
              <a:latin typeface="+mn-lt"/>
              <a:cs typeface="Times New Roman" panose="02020603050405020304" pitchFamily="18" charset="0"/>
            </a:endParaRPr>
          </a:p>
          <a:p>
            <a:pPr marL="0" indent="0">
              <a:buNone/>
            </a:pPr>
            <a:endParaRPr lang="en-US" sz="2400" b="1" kern="0" dirty="0">
              <a:latin typeface="+mn-lt"/>
              <a:cs typeface="Times New Roman" panose="02020603050405020304" pitchFamily="18" charset="0"/>
            </a:endParaRPr>
          </a:p>
          <a:p>
            <a:pPr marL="0" indent="0">
              <a:buNone/>
            </a:pPr>
            <a:endParaRPr lang="en-US" sz="2400" b="1" kern="0" dirty="0">
              <a:latin typeface="+mn-lt"/>
              <a:cs typeface="Times New Roman" panose="02020603050405020304" pitchFamily="18" charset="0"/>
            </a:endParaRPr>
          </a:p>
          <a:p>
            <a:pPr marL="0" indent="0" algn="r">
              <a:buNone/>
            </a:pPr>
            <a:r>
              <a:rPr lang="en-US" sz="2000" b="1" kern="0" dirty="0">
                <a:latin typeface="+mn-lt"/>
                <a:cs typeface="Times New Roman" panose="02020603050405020304" pitchFamily="18" charset="0"/>
              </a:rPr>
              <a:t>* Source: </a:t>
            </a:r>
            <a:r>
              <a:rPr lang="en-US" sz="2000" kern="0" dirty="0">
                <a:latin typeface="+mn-lt"/>
                <a:cs typeface="Times New Roman" panose="02020603050405020304" pitchFamily="18" charset="0"/>
              </a:rPr>
              <a:t>MindTools, https://</a:t>
            </a:r>
            <a:r>
              <a:rPr lang="en-US" sz="2000" kern="0" dirty="0" err="1">
                <a:latin typeface="+mn-lt"/>
                <a:cs typeface="Times New Roman" panose="02020603050405020304" pitchFamily="18" charset="0"/>
              </a:rPr>
              <a:t>www.mindtools.com</a:t>
            </a:r>
            <a:r>
              <a:rPr lang="en-US" sz="2000" kern="0" dirty="0">
                <a:latin typeface="+mn-lt"/>
                <a:cs typeface="Times New Roman" panose="02020603050405020304" pitchFamily="18" charset="0"/>
              </a:rPr>
              <a:t>/ai4ff5e/how-good-are-your-listening-skills</a:t>
            </a:r>
          </a:p>
          <a:p>
            <a:pPr marL="0" indent="0">
              <a:buNone/>
            </a:pPr>
            <a:endParaRPr lang="en-US" sz="2400" b="1" kern="0" dirty="0">
              <a:latin typeface="+mn-lt"/>
              <a:cs typeface="Times New Roman" panose="02020603050405020304" pitchFamily="18" charset="0"/>
            </a:endParaRPr>
          </a:p>
          <a:p>
            <a:pPr marL="0" indent="0">
              <a:buNone/>
            </a:pPr>
            <a:endParaRPr lang="en-US" sz="2400" b="1" kern="0" dirty="0">
              <a:latin typeface="+mn-lt"/>
              <a:cs typeface="Times New Roman" panose="02020603050405020304" pitchFamily="18" charset="0"/>
            </a:endParaRPr>
          </a:p>
          <a:p>
            <a:pPr marL="0" indent="0">
              <a:buNone/>
            </a:pPr>
            <a:endParaRPr lang="en-US" sz="2400" b="1" kern="0" dirty="0">
              <a:latin typeface="+mn-lt"/>
              <a:cs typeface="Times New Roman" panose="02020603050405020304" pitchFamily="18" charset="0"/>
            </a:endParaRPr>
          </a:p>
          <a:p>
            <a:pPr marL="0" indent="0">
              <a:buNone/>
            </a:pPr>
            <a:endParaRPr lang="en-US" sz="2400" b="1" kern="0" dirty="0">
              <a:latin typeface="+mn-lt"/>
              <a:cs typeface="Times New Roman" panose="02020603050405020304" pitchFamily="18" charset="0"/>
            </a:endParaRPr>
          </a:p>
          <a:p>
            <a:pPr marL="0" indent="0">
              <a:buNone/>
            </a:pPr>
            <a:endParaRPr lang="en-US" sz="2400" b="1" kern="0" dirty="0">
              <a:latin typeface="+mn-lt"/>
              <a:cs typeface="Times New Roman" panose="02020603050405020304" pitchFamily="18" charset="0"/>
            </a:endParaRPr>
          </a:p>
          <a:p>
            <a:pPr marL="0" indent="0">
              <a:buNone/>
            </a:pPr>
            <a:endParaRPr lang="en-US" sz="2400" dirty="0">
              <a:latin typeface="+mn-lt"/>
            </a:endParaRPr>
          </a:p>
          <a:p>
            <a:pPr marL="0" indent="0">
              <a:buNone/>
            </a:pPr>
            <a:endParaRPr lang="en-US" sz="1800" kern="0" dirty="0">
              <a:solidFill>
                <a:srgbClr val="4D5156"/>
              </a:solidFill>
              <a:latin typeface="+mn-lt"/>
              <a:ea typeface="Calibri" panose="020F0502020204030204" pitchFamily="34" charset="0"/>
              <a:cs typeface="Times New Roman" panose="02020603050405020304" pitchFamily="18" charset="0"/>
            </a:endParaRPr>
          </a:p>
          <a:p>
            <a:endParaRPr lang="en-US" dirty="0"/>
          </a:p>
        </p:txBody>
      </p:sp>
      <p:sp>
        <p:nvSpPr>
          <p:cNvPr id="5" name="Slide Number Placeholder 4">
            <a:extLst>
              <a:ext uri="{FF2B5EF4-FFF2-40B4-BE49-F238E27FC236}">
                <a16:creationId xmlns:a16="http://schemas.microsoft.com/office/drawing/2014/main" id="{079CDBEF-9D1D-DDB1-C4C8-A9817DA62F9A}"/>
              </a:ext>
            </a:extLst>
          </p:cNvPr>
          <p:cNvSpPr>
            <a:spLocks noGrp="1"/>
          </p:cNvSpPr>
          <p:nvPr>
            <p:ph type="sldNum" sz="quarter" idx="12"/>
          </p:nvPr>
        </p:nvSpPr>
        <p:spPr/>
        <p:txBody>
          <a:bodyPr/>
          <a:lstStyle/>
          <a:p>
            <a:fld id="{8A7A6979-0714-4377-B894-6BE4C2D6E202}" type="slidenum">
              <a:rPr lang="en-US" smtClean="0"/>
              <a:pPr/>
              <a:t>4</a:t>
            </a:fld>
            <a:endParaRPr lang="en-US" dirty="0"/>
          </a:p>
        </p:txBody>
      </p:sp>
      <p:sp>
        <p:nvSpPr>
          <p:cNvPr id="4" name="Date Placeholder 3">
            <a:extLst>
              <a:ext uri="{FF2B5EF4-FFF2-40B4-BE49-F238E27FC236}">
                <a16:creationId xmlns:a16="http://schemas.microsoft.com/office/drawing/2014/main" id="{4CDE6F09-9B10-5238-7123-0B118E57F72B}"/>
              </a:ext>
            </a:extLst>
          </p:cNvPr>
          <p:cNvSpPr>
            <a:spLocks noGrp="1"/>
          </p:cNvSpPr>
          <p:nvPr>
            <p:ph type="dt" sz="half" idx="4294967295"/>
          </p:nvPr>
        </p:nvSpPr>
        <p:spPr>
          <a:xfrm>
            <a:off x="11169650" y="6221413"/>
            <a:ext cx="1022350" cy="323850"/>
          </a:xfrm>
        </p:spPr>
        <p:txBody>
          <a:bodyPr/>
          <a:lstStyle/>
          <a:p>
            <a:fld id="{D47A9A36-4EB0-BF46-AE48-7CDA251B954B}" type="datetime1">
              <a:rPr lang="en-US" smtClean="0"/>
              <a:pPr/>
              <a:t>9/6/23</a:t>
            </a:fld>
            <a:endParaRPr lang="en-US" dirty="0"/>
          </a:p>
        </p:txBody>
      </p:sp>
    </p:spTree>
    <p:extLst>
      <p:ext uri="{BB962C8B-B14F-4D97-AF65-F5344CB8AC3E}">
        <p14:creationId xmlns:p14="http://schemas.microsoft.com/office/powerpoint/2010/main" val="631978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B5732-930D-434D-F72B-85BB9BA7FB9D}"/>
              </a:ext>
            </a:extLst>
          </p:cNvPr>
          <p:cNvSpPr>
            <a:spLocks noGrp="1"/>
          </p:cNvSpPr>
          <p:nvPr>
            <p:ph type="ctrTitle"/>
          </p:nvPr>
        </p:nvSpPr>
        <p:spPr>
          <a:xfrm>
            <a:off x="2101510" y="231273"/>
            <a:ext cx="9551302" cy="683264"/>
          </a:xfrm>
        </p:spPr>
        <p:txBody>
          <a:bodyPr/>
          <a:lstStyle/>
          <a:p>
            <a:r>
              <a:rPr lang="en-US" sz="4800" dirty="0"/>
              <a:t>Why is this important?</a:t>
            </a:r>
          </a:p>
        </p:txBody>
      </p:sp>
      <p:sp>
        <p:nvSpPr>
          <p:cNvPr id="6" name="Slide Number Placeholder 5">
            <a:extLst>
              <a:ext uri="{FF2B5EF4-FFF2-40B4-BE49-F238E27FC236}">
                <a16:creationId xmlns:a16="http://schemas.microsoft.com/office/drawing/2014/main" id="{FFAE1C52-3148-6BB5-7F01-CBFD7692687E}"/>
              </a:ext>
            </a:extLst>
          </p:cNvPr>
          <p:cNvSpPr>
            <a:spLocks noGrp="1"/>
          </p:cNvSpPr>
          <p:nvPr>
            <p:ph type="sldNum" sz="quarter" idx="12"/>
          </p:nvPr>
        </p:nvSpPr>
        <p:spPr/>
        <p:txBody>
          <a:bodyPr/>
          <a:lstStyle/>
          <a:p>
            <a:fld id="{8A7A6979-0714-4377-B894-6BE4C2D6E202}" type="slidenum">
              <a:rPr lang="en-US" smtClean="0"/>
              <a:pPr/>
              <a:t>5</a:t>
            </a:fld>
            <a:endParaRPr lang="en-US"/>
          </a:p>
        </p:txBody>
      </p:sp>
      <p:sp>
        <p:nvSpPr>
          <p:cNvPr id="4" name="Text Placeholder 3">
            <a:extLst>
              <a:ext uri="{FF2B5EF4-FFF2-40B4-BE49-F238E27FC236}">
                <a16:creationId xmlns:a16="http://schemas.microsoft.com/office/drawing/2014/main" id="{6573F3F2-D00F-E2F7-C2EE-F1EF5C8EFA58}"/>
              </a:ext>
            </a:extLst>
          </p:cNvPr>
          <p:cNvSpPr>
            <a:spLocks noGrp="1"/>
          </p:cNvSpPr>
          <p:nvPr>
            <p:ph type="body" sz="quarter" idx="14"/>
          </p:nvPr>
        </p:nvSpPr>
        <p:spPr>
          <a:xfrm>
            <a:off x="1842655" y="1015152"/>
            <a:ext cx="10287967" cy="4679066"/>
          </a:xfrm>
        </p:spPr>
        <p:txBody>
          <a:bodyPr vert="horz" lIns="0" tIns="0" rIns="0" bIns="0" rtlCol="0" anchor="t">
            <a:normAutofit fontScale="85000" lnSpcReduction="20000"/>
          </a:bodyPr>
          <a:lstStyle/>
          <a:p>
            <a:pPr marL="0" indent="0">
              <a:buNone/>
            </a:pPr>
            <a:endParaRPr lang="en-US" sz="2800" dirty="0">
              <a:latin typeface="+mn-lt"/>
            </a:endParaRPr>
          </a:p>
          <a:p>
            <a:pPr marL="0" marR="0">
              <a:lnSpc>
                <a:spcPct val="115000"/>
              </a:lnSpc>
              <a:spcBef>
                <a:spcPts val="0"/>
              </a:spcBef>
              <a:spcAft>
                <a:spcPts val="0"/>
              </a:spcAft>
            </a:pPr>
            <a:r>
              <a:rPr lang="en-US" sz="2800" b="0" i="0" dirty="0">
                <a:effectLst/>
                <a:latin typeface="+mn-lt"/>
              </a:rPr>
              <a:t>Listening is a skill. And as with any skill, it degrades if you don’t do it enough. Some people may have stronger natural ability while others may have to work harder, but each of us can become a better listener with practice. </a:t>
            </a:r>
          </a:p>
          <a:p>
            <a:pPr marL="0" marR="0" indent="0">
              <a:lnSpc>
                <a:spcPct val="115000"/>
              </a:lnSpc>
              <a:spcBef>
                <a:spcPts val="0"/>
              </a:spcBef>
              <a:spcAft>
                <a:spcPts val="0"/>
              </a:spcAft>
              <a:buNone/>
            </a:pPr>
            <a:endParaRPr lang="en-US" sz="2800" kern="100" dirty="0">
              <a:effectLst/>
              <a:latin typeface="+mn-lt"/>
              <a:ea typeface="Calibri" panose="020F0502020204030204" pitchFamily="34" charset="0"/>
              <a:cs typeface="Times New Roman" panose="02020603050405020304" pitchFamily="18" charset="0"/>
            </a:endParaRPr>
          </a:p>
          <a:p>
            <a:pPr marL="0" marR="0">
              <a:lnSpc>
                <a:spcPct val="115000"/>
              </a:lnSpc>
              <a:spcBef>
                <a:spcPts val="0"/>
              </a:spcBef>
              <a:spcAft>
                <a:spcPts val="0"/>
              </a:spcAft>
            </a:pPr>
            <a:r>
              <a:rPr lang="en-US" sz="2800" b="0" i="0" dirty="0">
                <a:effectLst/>
                <a:latin typeface="+mn-lt"/>
              </a:rPr>
              <a:t>Listening well can help you understand other people’s attitudes and motivations, which is essential in building cooperative and productive relationships.</a:t>
            </a:r>
          </a:p>
          <a:p>
            <a:pPr marL="0" marR="0">
              <a:lnSpc>
                <a:spcPct val="115000"/>
              </a:lnSpc>
              <a:spcBef>
                <a:spcPts val="0"/>
              </a:spcBef>
              <a:spcAft>
                <a:spcPts val="0"/>
              </a:spcAft>
            </a:pPr>
            <a:endParaRPr lang="en-US" sz="2400" kern="100" dirty="0">
              <a:effectLst/>
              <a:latin typeface="+mn-lt"/>
              <a:ea typeface="Calibri" panose="020F0502020204030204" pitchFamily="34" charset="0"/>
              <a:cs typeface="Times New Roman" panose="02020603050405020304" pitchFamily="18" charset="0"/>
            </a:endParaRP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1200" dirty="0"/>
              <a:t>* Source: </a:t>
            </a:r>
            <a:r>
              <a:rPr lang="en-US" sz="1200" b="1" i="1" dirty="0">
                <a:effectLst/>
                <a:latin typeface="nyt-cheltenham"/>
              </a:rPr>
              <a:t>How Would You Rate Your Listening Skills and Those of the People Around You?</a:t>
            </a:r>
            <a:r>
              <a:rPr lang="en-US" sz="1200" dirty="0"/>
              <a:t> https://</a:t>
            </a:r>
            <a:r>
              <a:rPr lang="en-US" sz="1200" dirty="0" err="1"/>
              <a:t>www.nytimes.com</a:t>
            </a:r>
            <a:r>
              <a:rPr lang="en-US" sz="1200" dirty="0"/>
              <a:t>/2020/01/13/learning/how-would-you-rate-your-listening-skills-and-those-of-the-people-around-you.html</a:t>
            </a:r>
          </a:p>
          <a:p>
            <a:pPr marL="0" indent="0">
              <a:buNone/>
            </a:pPr>
            <a:endParaRPr lang="en-US" sz="2000" dirty="0"/>
          </a:p>
        </p:txBody>
      </p:sp>
    </p:spTree>
    <p:extLst>
      <p:ext uri="{BB962C8B-B14F-4D97-AF65-F5344CB8AC3E}">
        <p14:creationId xmlns:p14="http://schemas.microsoft.com/office/powerpoint/2010/main" val="425970282"/>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54608</TotalTime>
  <Words>463</Words>
  <Application>Microsoft Macintosh PowerPoint</Application>
  <PresentationFormat>Widescreen</PresentationFormat>
  <Paragraphs>61</Paragraphs>
  <Slides>5</Slides>
  <Notes>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5</vt:i4>
      </vt:variant>
    </vt:vector>
  </HeadingPairs>
  <TitlesOfParts>
    <vt:vector size="19" baseType="lpstr">
      <vt:lpstr>Arial</vt:lpstr>
      <vt:lpstr>nyt-cheltenham</vt:lpstr>
      <vt:lpstr>United Sans Rg Lt</vt:lpstr>
      <vt:lpstr>Acumin Pro Semibold</vt:lpstr>
      <vt:lpstr>United Sans Rg Md</vt:lpstr>
      <vt:lpstr>Acumin Pro ExtraCondensed Smbd</vt:lpstr>
      <vt:lpstr>Acumin Pro ExtraCondensed</vt:lpstr>
      <vt:lpstr>Wingdings</vt:lpstr>
      <vt:lpstr>Calibri</vt:lpstr>
      <vt:lpstr>Acumin Pro</vt:lpstr>
      <vt:lpstr>United Sans Cd Md</vt:lpstr>
      <vt:lpstr>Acumin Pro SemiCondensed</vt:lpstr>
      <vt:lpstr>Acumin Pro Medium</vt:lpstr>
      <vt:lpstr>Purdue2</vt:lpstr>
      <vt:lpstr>Listening – the other half of communication</vt:lpstr>
      <vt:lpstr>Introduction</vt:lpstr>
      <vt:lpstr>Activity – How good are you listening skills? </vt:lpstr>
      <vt:lpstr>Key Points</vt:lpstr>
      <vt:lpstr>Why is this important?</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Hoeing, Emily L</cp:lastModifiedBy>
  <cp:revision>178</cp:revision>
  <dcterms:created xsi:type="dcterms:W3CDTF">2020-04-19T19:01:37Z</dcterms:created>
  <dcterms:modified xsi:type="dcterms:W3CDTF">2023-09-06T14:16:46Z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